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2" r:id="rId2"/>
    <p:sldId id="359" r:id="rId3"/>
    <p:sldId id="367" r:id="rId4"/>
    <p:sldId id="366" r:id="rId5"/>
    <p:sldId id="364" r:id="rId6"/>
    <p:sldId id="365" r:id="rId7"/>
    <p:sldId id="368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oen Ketting" initials="JK" lastIdx="24" clrIdx="0"/>
  <p:cmAuthor id="1" name="AN" initials="AN" lastIdx="1" clrIdx="1"/>
  <p:cmAuthor id="2" name="Анастасия" initials="А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6699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2" autoAdjust="0"/>
  </p:normalViewPr>
  <p:slideViewPr>
    <p:cSldViewPr>
      <p:cViewPr>
        <p:scale>
          <a:sx n="70" d="100"/>
          <a:sy n="70" d="100"/>
        </p:scale>
        <p:origin x="-148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8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B2455F-664B-4499-8C40-BC99FE0F0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1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6CA989-753C-4D33-B990-DE712A0AA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1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3.emf"/><Relationship Id="rId5" Type="http://schemas.openxmlformats.org/officeDocument/2006/relationships/tags" Target="../tags/tag5.xml"/><Relationship Id="rId10" Type="http://schemas.openxmlformats.org/officeDocument/2006/relationships/image" Target="../media/image2.emf"/><Relationship Id="rId4" Type="http://schemas.openxmlformats.org/officeDocument/2006/relationships/tags" Target="../tags/tag4.xml"/><Relationship Id="rId9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1113"/>
            <a:ext cx="9166225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33338"/>
            <a:ext cx="1771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3800" y="322263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 descr="09928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7" y="3573016"/>
            <a:ext cx="39862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4843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73CA-E44E-4162-A725-F73C5AA50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411C-41E9-4088-BAAB-69B28BAE5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013D-D05B-45BE-960D-5C6D5EFD8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nastasia\Мои документы\Мои рисунки\Организатор клипов (Microsoft)\j043983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072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61F1-1D85-4E4C-BB2D-EA688A35E5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A446A-B87C-46CC-9BBF-35DCBB8A6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53A60-8DB3-49FB-A67C-7973CB886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B992-8FF2-438B-8070-6BED8CADD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8B9E-22CA-44A5-80CA-16CC2510A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E9F2-389D-4940-9C7F-C809C066F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C7C9-CBFC-470B-BF67-173DC3B6B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597650"/>
            <a:ext cx="3527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WWW.THELIGHTHOUSEGROUP.RU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D52AB13-BD49-42BD-B4EC-F1BC0717D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1113"/>
            <a:ext cx="9166225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813" y="0"/>
            <a:ext cx="1771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3800" y="333375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64313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72" r:id="rId2"/>
    <p:sldLayoutId id="214748438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WWW.THELIGHTHOUSEGROUP.RU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2013D-D05B-45BE-960D-5C6D5EFD87A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2230" name="Picture 6" descr="Картинка 5 из 93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0"/>
            <a:ext cx="3312368" cy="186028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7800" y="1268760"/>
            <a:ext cx="8788400" cy="26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/>
              <a:t>Economic Modernization   in Russia: 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sz="3600" b="1" dirty="0" smtClean="0"/>
              <a:t>Opportunities of the EU-Russian partnership in Energy Efficiency</a:t>
            </a:r>
            <a:r>
              <a:rPr lang="en-GB" b="1" i="1" u="sng" dirty="0" smtClean="0"/>
              <a:t/>
            </a:r>
            <a:br>
              <a:rPr lang="en-GB" b="1" i="1" u="sng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1100" b="1" dirty="0" smtClean="0"/>
              <a:t/>
            </a:r>
            <a:br>
              <a:rPr lang="en-GB" sz="1100" b="1" dirty="0" smtClean="0"/>
            </a:br>
            <a:r>
              <a:rPr lang="en-GB" alt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332" y="5816959"/>
            <a:ext cx="5732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SzPct val="100000"/>
              <a:defRPr/>
            </a:pPr>
            <a:r>
              <a:rPr lang="en-GB" sz="1800" b="1" dirty="0">
                <a:latin typeface="+mn-lt"/>
              </a:rPr>
              <a:t>By: </a:t>
            </a:r>
            <a:r>
              <a:rPr lang="en-GB" sz="1800" b="1" dirty="0" smtClean="0">
                <a:latin typeface="+mn-lt"/>
              </a:rPr>
              <a:t>Jeroen Ketting </a:t>
            </a:r>
          </a:p>
          <a:p>
            <a:pPr eaLnBrk="0" hangingPunct="0">
              <a:spcBef>
                <a:spcPts val="0"/>
              </a:spcBef>
              <a:buSzPct val="100000"/>
              <a:defRPr/>
            </a:pPr>
            <a:r>
              <a:rPr lang="en-GB" sz="1800" b="1" dirty="0" smtClean="0">
                <a:latin typeface="+mn-lt"/>
              </a:rPr>
              <a:t>Managing Director, Lighthouse Russia BV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00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/>
              <a:t>Benefits of EU-Russian Partnership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Import of technologies, equipment, materials.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Transfer of expertise and knowledge.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Venture investments into Russian SMEs.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De-monopolization and sophistication of Russian markets through increased competition.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This will also lead to increased energy efficiency of the Russian economy.</a:t>
            </a:r>
            <a:endParaRPr lang="en-US" sz="20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457200" indent="-45720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      And thus to the Economic Modernization in Russia!</a:t>
            </a:r>
          </a:p>
          <a:p>
            <a:pPr marL="457200" indent="-457200">
              <a:spcAft>
                <a:spcPts val="6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WWW.THELIGHTHOUSEGROUP.RU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2013D-D05B-45BE-960D-5C6D5EFD87A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Стрелка вправо 6"/>
          <p:cNvSpPr/>
          <p:nvPr/>
        </p:nvSpPr>
        <p:spPr bwMode="auto">
          <a:xfrm rot="5400000">
            <a:off x="3923928" y="2672916"/>
            <a:ext cx="648072" cy="864096"/>
          </a:xfrm>
          <a:prstGeom prst="rightArrow">
            <a:avLst/>
          </a:prstGeom>
          <a:solidFill>
            <a:srgbClr val="0033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 rot="5400000">
            <a:off x="3959932" y="4617132"/>
            <a:ext cx="648072" cy="864096"/>
          </a:xfrm>
          <a:prstGeom prst="rightArrow">
            <a:avLst/>
          </a:prstGeom>
          <a:solidFill>
            <a:srgbClr val="0033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25537"/>
          </a:xfrm>
        </p:spPr>
        <p:txBody>
          <a:bodyPr/>
          <a:lstStyle/>
          <a:p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Investment into Energy Efficiency in Russia</a:t>
            </a:r>
            <a:endParaRPr lang="ru-RU" sz="32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98594" y="1500187"/>
            <a:ext cx="8929687" cy="4714875"/>
          </a:xfrm>
        </p:spPr>
        <p:txBody>
          <a:bodyPr/>
          <a:lstStyle/>
          <a:p>
            <a:pPr marL="457200" indent="-457200">
              <a:spcBef>
                <a:spcPts val="400"/>
              </a:spcBef>
              <a:buFontTx/>
              <a:buAutoNum type="arabicPeriod"/>
            </a:pPr>
            <a:r>
              <a:rPr lang="en-US" sz="1800" dirty="0" smtClean="0"/>
              <a:t>The Russian Ministry of Energy estimates that until 2020 </a:t>
            </a:r>
            <a:r>
              <a:rPr lang="en-US" sz="1800" b="1" dirty="0" smtClean="0"/>
              <a:t>$80 bn. </a:t>
            </a:r>
            <a:r>
              <a:rPr lang="en-US" sz="1800" dirty="0" smtClean="0"/>
              <a:t> need to be invested into energy efficiency and </a:t>
            </a:r>
            <a:r>
              <a:rPr lang="en-US" sz="1800" b="1" dirty="0" smtClean="0"/>
              <a:t>$300 bn.</a:t>
            </a:r>
            <a:r>
              <a:rPr lang="en-US" sz="1800" dirty="0" smtClean="0"/>
              <a:t> in renewable energy:</a:t>
            </a:r>
          </a:p>
          <a:p>
            <a:pPr marL="457200" indent="-457200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800" dirty="0" smtClean="0"/>
              <a:t>to reduce energy intensity of the Russian economy </a:t>
            </a:r>
            <a:r>
              <a:rPr lang="en-US" sz="1800" b="1" dirty="0" smtClean="0"/>
              <a:t>by 40%;</a:t>
            </a:r>
          </a:p>
          <a:p>
            <a:pPr marL="457200" indent="-457200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800" dirty="0" smtClean="0"/>
              <a:t>to reduce energy consumption </a:t>
            </a:r>
            <a:r>
              <a:rPr lang="en-US" sz="1800" b="1" dirty="0" smtClean="0"/>
              <a:t>by 45%.</a:t>
            </a:r>
          </a:p>
          <a:p>
            <a:pPr marL="457200" indent="-457200">
              <a:spcBef>
                <a:spcPts val="400"/>
              </a:spcBef>
              <a:buFontTx/>
              <a:buNone/>
            </a:pPr>
            <a:endParaRPr lang="en-US" sz="1800" b="1" dirty="0" smtClean="0"/>
          </a:p>
          <a:p>
            <a:pPr marL="457200" indent="-457200" algn="ctr">
              <a:spcBef>
                <a:spcPts val="400"/>
              </a:spcBef>
              <a:buFontTx/>
              <a:buNone/>
            </a:pPr>
            <a:endParaRPr lang="en-US" sz="1800" b="1" dirty="0" smtClean="0"/>
          </a:p>
          <a:p>
            <a:pPr marL="457200" indent="-457200" algn="ctr">
              <a:spcBef>
                <a:spcPts val="400"/>
              </a:spcBef>
              <a:buFontTx/>
              <a:buNone/>
            </a:pPr>
            <a:r>
              <a:rPr lang="en-US" sz="1800" b="1" dirty="0" smtClean="0"/>
              <a:t>The EE investments in Russia are still very low, compared to worldwide figures:</a:t>
            </a:r>
          </a:p>
          <a:p>
            <a:pPr marL="457200" indent="-457200">
              <a:spcBef>
                <a:spcPts val="400"/>
              </a:spcBef>
              <a:buFontTx/>
              <a:buAutoNum type="arabicPeriod"/>
            </a:pPr>
            <a:r>
              <a:rPr lang="en-US" sz="1800" dirty="0" smtClean="0"/>
              <a:t>Investments into energy efficiency and renewable energy in Russia in 2010 equaled </a:t>
            </a:r>
            <a:r>
              <a:rPr lang="en-US" sz="1800" b="1" dirty="0" smtClean="0"/>
              <a:t>$2 bn.</a:t>
            </a:r>
          </a:p>
          <a:p>
            <a:pPr marL="457200" indent="-457200">
              <a:spcBef>
                <a:spcPts val="400"/>
              </a:spcBef>
              <a:buFontTx/>
              <a:buAutoNum type="arabicPeriod"/>
            </a:pPr>
            <a:r>
              <a:rPr lang="en-US" sz="1800" dirty="0" smtClean="0"/>
              <a:t>Worldwide investments into energy efficiency in 2009 equaled </a:t>
            </a:r>
            <a:r>
              <a:rPr lang="en-US" sz="1800" b="1" dirty="0" smtClean="0"/>
              <a:t>$30 bn. </a:t>
            </a:r>
            <a:r>
              <a:rPr lang="en-US" sz="1800" dirty="0" smtClean="0"/>
              <a:t>and</a:t>
            </a:r>
            <a:r>
              <a:rPr lang="en-US" sz="1800" b="1" dirty="0" smtClean="0"/>
              <a:t> $243 bn. </a:t>
            </a:r>
            <a:r>
              <a:rPr lang="en-US" sz="1800" dirty="0" smtClean="0"/>
              <a:t>were invested into renewable energy.  </a:t>
            </a:r>
          </a:p>
          <a:p>
            <a:pPr marL="457200" indent="-457200">
              <a:spcBef>
                <a:spcPts val="400"/>
              </a:spcBef>
              <a:buFontTx/>
              <a:buAutoNum type="arabicPeriod" startAt="2"/>
            </a:pPr>
            <a:r>
              <a:rPr lang="en-US" sz="1800" dirty="0" smtClean="0"/>
              <a:t>The German market of energy efficient technologies was worth          </a:t>
            </a:r>
            <a:r>
              <a:rPr lang="en-US" sz="1800" b="1" dirty="0" smtClean="0"/>
              <a:t>67 bn. Euro </a:t>
            </a:r>
            <a:r>
              <a:rPr lang="en-US" sz="1800" dirty="0" smtClean="0"/>
              <a:t>in 2010 and </a:t>
            </a:r>
            <a:r>
              <a:rPr lang="en-US" sz="1800" b="1" dirty="0" smtClean="0"/>
              <a:t>25 bn. Euro </a:t>
            </a:r>
            <a:r>
              <a:rPr lang="en-US" sz="1800" dirty="0" smtClean="0"/>
              <a:t>were invested in renewable energy in 2010. </a:t>
            </a:r>
          </a:p>
          <a:p>
            <a:pPr marL="457200" indent="-457200">
              <a:buFontTx/>
              <a:buNone/>
            </a:pPr>
            <a:endParaRPr lang="ru-RU" sz="2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WWW.THELIGHTHOUSEGROUP.RU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1B1D1-B17F-4495-9DDD-4B0D6341A27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174" name="Стрелка вниз 8"/>
          <p:cNvSpPr>
            <a:spLocks noChangeArrowheads="1"/>
          </p:cNvSpPr>
          <p:nvPr/>
        </p:nvSpPr>
        <p:spPr bwMode="auto">
          <a:xfrm>
            <a:off x="4143375" y="3139413"/>
            <a:ext cx="642938" cy="5000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33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6" y="1841921"/>
            <a:ext cx="9048091" cy="237916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Innovative products or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technologies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which are:</a:t>
            </a:r>
          </a:p>
          <a:p>
            <a:pPr marL="628650" indent="-273050">
              <a:spcAft>
                <a:spcPts val="300"/>
              </a:spcAft>
              <a:buFont typeface="+mj-lt"/>
              <a:buAutoNum type="alphaL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marL="628650" indent="-273050">
              <a:spcAft>
                <a:spcPts val="300"/>
              </a:spcAft>
              <a:buFont typeface="+mj-lt"/>
              <a:buAutoNum type="alphaL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Proven</a:t>
            </a:r>
          </a:p>
          <a:p>
            <a:pPr marL="628650" indent="-273050">
              <a:spcAft>
                <a:spcPts val="300"/>
              </a:spcAft>
              <a:buFont typeface="+mj-lt"/>
              <a:buAutoNum type="alphaL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Replicable</a:t>
            </a:r>
          </a:p>
          <a:p>
            <a:pPr marL="628650" indent="-273050">
              <a:spcAft>
                <a:spcPts val="300"/>
              </a:spcAft>
              <a:buFont typeface="+mj-lt"/>
              <a:buAutoNum type="alphaL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For a closed and controlled environment  </a:t>
            </a:r>
          </a:p>
          <a:p>
            <a:pPr marL="628650" indent="-273050">
              <a:spcAft>
                <a:spcPts val="300"/>
              </a:spcAft>
              <a:buFont typeface="+mj-lt"/>
              <a:buAutoNum type="alphaL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Applicable to a mass market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+mj-lt"/>
              <a:buAutoNum type="arabicPeriod"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WWW.THELIGHTHOUSEGROUP.RU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2013D-D05B-45BE-960D-5C6D5EFD87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025" y="836712"/>
            <a:ext cx="9070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Business opportunities in EE on the Russian market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73025" y="5021887"/>
            <a:ext cx="696578" cy="644141"/>
          </a:xfrm>
          <a:prstGeom prst="rightArrow">
            <a:avLst/>
          </a:prstGeom>
          <a:solidFill>
            <a:srgbClr val="0033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43711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4235961"/>
            <a:ext cx="8136904" cy="2215991"/>
          </a:xfrm>
          <a:prstGeom prst="rect">
            <a:avLst/>
          </a:prstGeom>
          <a:ln w="38100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04850" lvl="1" indent="-3429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Products that can be used in and around the built environment</a:t>
            </a:r>
            <a:r>
              <a:rPr lang="en-GB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insulation </a:t>
            </a:r>
            <a:r>
              <a:rPr lang="en-GB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materials, energy efficient heating and cooling systems, lighting, intelligent control systems, smart meters and energy efficient </a:t>
            </a:r>
            <a:r>
              <a:rPr lang="en-GB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appliances.</a:t>
            </a:r>
          </a:p>
          <a:p>
            <a:pPr marL="704850" lvl="1" indent="-3429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Technologies </a:t>
            </a:r>
            <a:r>
              <a:rPr lang="en-GB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that can essentially be used in any industry</a:t>
            </a:r>
            <a:r>
              <a:rPr lang="en-GB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                             </a:t>
            </a:r>
            <a:r>
              <a:rPr lang="en-GB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pumps, electric motors, compressed air systems and measurement and control systems are of interest. </a:t>
            </a:r>
            <a:endParaRPr lang="en-GB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704850" lvl="1" indent="-3429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Consulting </a:t>
            </a:r>
            <a:r>
              <a:rPr lang="en-GB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services</a:t>
            </a:r>
            <a:r>
              <a:rPr lang="en-GB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advice </a:t>
            </a:r>
            <a:r>
              <a:rPr lang="en-GB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on energy-efficient methods and production processes</a:t>
            </a:r>
            <a:r>
              <a:rPr lang="en-GB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54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3023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4249" y="1834355"/>
            <a:ext cx="2411982" cy="19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WWW.THELIGHTHOUSEGROUP.RU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2013D-D05B-45BE-960D-5C6D5EFD87A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909" y="777826"/>
            <a:ext cx="90709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Energy efficient solutions in the </a:t>
            </a:r>
            <a:r>
              <a:rPr lang="en-US" b="1" u="sng" dirty="0" smtClean="0"/>
              <a:t>retail sector:</a:t>
            </a:r>
          </a:p>
          <a:p>
            <a:pPr algn="ctr"/>
            <a:r>
              <a:rPr lang="en-US" sz="2800" b="1" u="sng" dirty="0" smtClean="0"/>
              <a:t>Behr A/S (Denmark) glass covers for freezer islands</a:t>
            </a:r>
            <a:endParaRPr lang="en-US" sz="2800" b="1" u="sng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74563" y="1834355"/>
            <a:ext cx="4713666" cy="2453309"/>
          </a:xfrm>
          <a:prstGeom prst="rect">
            <a:avLst/>
          </a:prstGeom>
          <a:ln w="38100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SUPERMARKET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Reduction of energy consumption by 50%;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Reduction of CO2 emissions by 30%;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Longer lifecycle of equipment;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Improved hygienic conditions and temperature safety;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Increased sales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ew merchandising opportunities.</a:t>
            </a: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157" y="4287665"/>
            <a:ext cx="2808312" cy="2232248"/>
          </a:xfrm>
          <a:prstGeom prst="rect">
            <a:avLst/>
          </a:prstGeom>
          <a:ln w="38100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CONSUMERS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Higher quality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frozen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foods;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Improved service, i.e. visibility, access;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Improved store climate.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4287664"/>
            <a:ext cx="3024336" cy="2237679"/>
          </a:xfrm>
          <a:prstGeom prst="rect">
            <a:avLst/>
          </a:prstGeom>
          <a:ln w="38100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ECONOMY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Energy cost reduction;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CO2 emissions reduction;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Energy efficient retail sector;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Upselling opportunities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23" name="Pladsholder til billede 4" descr="BEHR_Curve (11).jpg"/>
          <p:cNvPicPr>
            <a:picLocks noChangeAspect="1"/>
          </p:cNvPicPr>
          <p:nvPr/>
        </p:nvPicPr>
        <p:blipFill>
          <a:blip r:embed="rId4" cstate="print"/>
          <a:srcRect t="1620" b="1620"/>
          <a:stretch>
            <a:fillRect/>
          </a:stretch>
        </p:blipFill>
        <p:spPr bwMode="auto">
          <a:xfrm>
            <a:off x="3118604" y="4547585"/>
            <a:ext cx="2669273" cy="171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Billede 3" descr="slidingGlassC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5" y="2015473"/>
            <a:ext cx="2262987" cy="176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0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WWW.THELIGHTHOUSEGROUP.RU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2013D-D05B-45BE-960D-5C6D5EFD87A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83656" y="1495122"/>
            <a:ext cx="3909516" cy="4968552"/>
          </a:xfrm>
          <a:prstGeom prst="rect">
            <a:avLst/>
          </a:prstGeom>
          <a:noFill/>
          <a:ln w="57150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DANISH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MARKET </a:t>
            </a: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2.804 food retail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stores</a:t>
            </a:r>
            <a:endParaRPr kumimoji="0" lang="da-DK" sz="1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Average size of order (incl. installation) = 10 000 EUR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Danish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 for glass covers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equals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28.000.000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Behr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A/S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supplied to 840 stores = 30% of the market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Behr A/S sales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Denmark = 8.400.000. EUR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2" y="1484784"/>
            <a:ext cx="4118868" cy="4968552"/>
          </a:xfrm>
          <a:prstGeom prst="rect">
            <a:avLst/>
          </a:prstGeom>
          <a:noFill/>
          <a:ln w="57150">
            <a:solidFill>
              <a:srgbClr val="00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RUSSIAN MARKET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129.713 food retail stores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Potential Russian market for glass covers (est.) equals 1.290.000.000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Potential of Behr A/S = 388,6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mln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Potential Behr A/S clients: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Smaller market of frozen food – 50% reduction of market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50% of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Russian freezer islands are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worth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equipping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(end of lifecycle)                    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Sales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potential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Behr A/S in Russia (est.) = 97.150.000 EUR    = 7,5% of the market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9767" y="36450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VS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909" y="884186"/>
            <a:ext cx="907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Potential of the Russian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3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WWW.THELIGHTHOUSEGROUP.RU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2013D-D05B-45BE-960D-5C6D5EFD87A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04" name="Picture 4" descr="http://www.remiglas.de/typo3temp/pics/0474aa1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25" y="4365104"/>
            <a:ext cx="2952750" cy="20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www.remiglas.de/typo3temp/pics/dfc4646b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61" y="4365104"/>
            <a:ext cx="2952750" cy="20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http://www.remiglas.de/typo3temp/pics/08c9f193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5" y="4365104"/>
            <a:ext cx="2762772" cy="20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1492042"/>
            <a:ext cx="4152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REMIS GmbH</a:t>
            </a:r>
          </a:p>
          <a:p>
            <a:pPr algn="ctr"/>
            <a:r>
              <a:rPr lang="en-US" dirty="0" smtClean="0"/>
              <a:t>Köln, Germany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0013"/>
            <a:ext cx="366586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09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RfNSmgdkuqa301vPE_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rfnUiCMkWORiZra_gH6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x3p1Mw20SYAevf_CyD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SRyH7ru0SksxUKb8VpzA"/>
</p:tagLst>
</file>

<file path=ppt/theme/theme1.xml><?xml version="1.0" encoding="utf-8"?>
<a:theme xmlns:a="http://schemas.openxmlformats.org/drawingml/2006/main" name="COVER">
  <a:themeElements>
    <a:clrScheme name="CO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Words>548</Words>
  <Application>Microsoft Office PowerPoint</Application>
  <PresentationFormat>On-screen Show (4:3)</PresentationFormat>
  <Paragraphs>95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COVER</vt:lpstr>
      <vt:lpstr>think-cell Slide</vt:lpstr>
      <vt:lpstr>PowerPoint Presentation</vt:lpstr>
      <vt:lpstr>PowerPoint Presentation</vt:lpstr>
      <vt:lpstr>Investment into Energy Efficiency in Russia</vt:lpstr>
      <vt:lpstr>PowerPoint Presentation</vt:lpstr>
      <vt:lpstr>PowerPoint Presentation</vt:lpstr>
      <vt:lpstr>PowerPoint Presentation</vt:lpstr>
      <vt:lpstr>PowerPoint Presentation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anastasia</cp:lastModifiedBy>
  <cp:revision>514</cp:revision>
  <dcterms:created xsi:type="dcterms:W3CDTF">2010-05-26T06:17:46Z</dcterms:created>
  <dcterms:modified xsi:type="dcterms:W3CDTF">2012-07-10T08:02:19Z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Слайд 1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